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75" r:id="rId9"/>
    <p:sldId id="263" r:id="rId10"/>
    <p:sldId id="276" r:id="rId11"/>
    <p:sldId id="264" r:id="rId12"/>
    <p:sldId id="265" r:id="rId13"/>
    <p:sldId id="266" r:id="rId14"/>
    <p:sldId id="267" r:id="rId15"/>
    <p:sldId id="268" r:id="rId16"/>
    <p:sldId id="269" r:id="rId17"/>
    <p:sldId id="270" r:id="rId18"/>
    <p:sldId id="271" r:id="rId19"/>
    <p:sldId id="273" r:id="rId20"/>
    <p:sldId id="272"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9" d="100"/>
          <a:sy n="69" d="100"/>
        </p:scale>
        <p:origin x="780"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EEECEA6-B94C-4792-8715-9DDE8AF1665E}"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3829634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ECEA6-B94C-4792-8715-9DDE8AF1665E}"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3060453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EECEA6-B94C-4792-8715-9DDE8AF1665E}"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1565332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EECEA6-B94C-4792-8715-9DDE8AF1665E}" type="datetimeFigureOut">
              <a:rPr lang="en-US" smtClean="0"/>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225623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EECEA6-B94C-4792-8715-9DDE8AF1665E}" type="datetimeFigureOut">
              <a:rPr lang="en-US" smtClean="0"/>
              <a:t>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2703048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EECEA6-B94C-4792-8715-9DDE8AF1665E}" type="datetimeFigureOut">
              <a:rPr lang="en-US" smtClean="0"/>
              <a:t>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54342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EECEA6-B94C-4792-8715-9DDE8AF1665E}" type="datetimeFigureOut">
              <a:rPr lang="en-US" smtClean="0"/>
              <a:t>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20638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EECEA6-B94C-4792-8715-9DDE8AF1665E}" type="datetimeFigureOut">
              <a:rPr lang="en-US" smtClean="0"/>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1900962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EECEA6-B94C-4792-8715-9DDE8AF1665E}" type="datetimeFigureOut">
              <a:rPr lang="en-US" smtClean="0"/>
              <a:t>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991899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ECEA6-B94C-4792-8715-9DDE8AF1665E}"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238255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ECEA6-B94C-4792-8715-9DDE8AF1665E}" type="datetimeFigureOut">
              <a:rPr lang="en-US" smtClean="0"/>
              <a:t>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E30BA-7B6E-4BAB-BC6D-81B93CEB16E6}" type="slidenum">
              <a:rPr lang="en-US" smtClean="0"/>
              <a:t>‹#›</a:t>
            </a:fld>
            <a:endParaRPr lang="en-US"/>
          </a:p>
        </p:txBody>
      </p:sp>
    </p:spTree>
    <p:extLst>
      <p:ext uri="{BB962C8B-B14F-4D97-AF65-F5344CB8AC3E}">
        <p14:creationId xmlns:p14="http://schemas.microsoft.com/office/powerpoint/2010/main" val="103681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EECEA6-B94C-4792-8715-9DDE8AF1665E}" type="datetimeFigureOut">
              <a:rPr lang="en-US" smtClean="0"/>
              <a:t>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CE30BA-7B6E-4BAB-BC6D-81B93CEB16E6}" type="slidenum">
              <a:rPr lang="en-US" smtClean="0"/>
              <a:t>‹#›</a:t>
            </a:fld>
            <a:endParaRPr lang="en-US"/>
          </a:p>
        </p:txBody>
      </p:sp>
    </p:spTree>
    <p:extLst>
      <p:ext uri="{BB962C8B-B14F-4D97-AF65-F5344CB8AC3E}">
        <p14:creationId xmlns:p14="http://schemas.microsoft.com/office/powerpoint/2010/main" val="2025085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216582" cy="6858000"/>
          </a:xfrm>
          <a:prstGeom prst="rect">
            <a:avLst/>
          </a:prstGeom>
        </p:spPr>
      </p:pic>
      <p:sp>
        <p:nvSpPr>
          <p:cNvPr id="2" name="Title 1"/>
          <p:cNvSpPr>
            <a:spLocks noGrp="1"/>
          </p:cNvSpPr>
          <p:nvPr>
            <p:ph type="ctrTitle"/>
          </p:nvPr>
        </p:nvSpPr>
        <p:spPr>
          <a:xfrm>
            <a:off x="2611464" y="3564610"/>
            <a:ext cx="9572785" cy="2387600"/>
          </a:xfrm>
        </p:spPr>
        <p:txBody>
          <a:bodyPr>
            <a:normAutofit fontScale="90000"/>
          </a:bodyPr>
          <a:lstStyle/>
          <a:p>
            <a:r>
              <a:rPr lang="en-US" sz="13900" b="1" dirty="0">
                <a:solidFill>
                  <a:srgbClr val="FF0000"/>
                </a:solidFill>
                <a:effectLst>
                  <a:outerShdw blurRad="38100" dist="38100" dir="2700000" algn="tl">
                    <a:srgbClr val="000000">
                      <a:alpha val="43137"/>
                    </a:srgbClr>
                  </a:outerShdw>
                </a:effectLst>
                <a:latin typeface="Monotype Corsiva" panose="03010101010201010101" pitchFamily="66" charset="0"/>
              </a:rPr>
              <a:t>For Love’s Sake</a:t>
            </a:r>
            <a:br>
              <a:rPr lang="en-US" sz="11500" b="1" dirty="0">
                <a:effectLst>
                  <a:outerShdw blurRad="38100" dist="38100" dir="2700000" algn="tl">
                    <a:srgbClr val="000000">
                      <a:alpha val="43137"/>
                    </a:srgbClr>
                  </a:outerShdw>
                </a:effectLst>
                <a:latin typeface="Monotype Corsiva" panose="03010101010201010101" pitchFamily="66" charset="0"/>
              </a:rPr>
            </a:br>
            <a:r>
              <a:rPr lang="en-US" sz="5300" b="1" dirty="0">
                <a:effectLst>
                  <a:outerShdw blurRad="38100" dist="38100" dir="2700000" algn="tl">
                    <a:srgbClr val="000000">
                      <a:alpha val="43137"/>
                    </a:srgbClr>
                  </a:outerShdw>
                </a:effectLst>
                <a:latin typeface="Arial Black" panose="020B0A04020102020204" pitchFamily="34" charset="0"/>
              </a:rPr>
              <a:t>Philemon 1:1-22</a:t>
            </a:r>
          </a:p>
        </p:txBody>
      </p:sp>
      <p:sp>
        <p:nvSpPr>
          <p:cNvPr id="3" name="Subtitle 2"/>
          <p:cNvSpPr>
            <a:spLocks noGrp="1"/>
          </p:cNvSpPr>
          <p:nvPr>
            <p:ph type="subTitle" idx="1"/>
          </p:nvPr>
        </p:nvSpPr>
        <p:spPr>
          <a:xfrm>
            <a:off x="8431078" y="0"/>
            <a:ext cx="3760920" cy="625474"/>
          </a:xfrm>
        </p:spPr>
        <p:txBody>
          <a:bodyPr>
            <a:noAutofit/>
          </a:bodyPr>
          <a:lstStyle/>
          <a:p>
            <a:r>
              <a:rPr lang="en-US" sz="4400" b="1" dirty="0">
                <a:effectLst>
                  <a:outerShdw blurRad="38100" dist="38100" dir="2700000" algn="tl">
                    <a:srgbClr val="000000">
                      <a:alpha val="43137"/>
                    </a:srgbClr>
                  </a:outerShdw>
                </a:effectLst>
                <a:latin typeface="Monotype Corsiva" panose="03010101010201010101" pitchFamily="66" charset="0"/>
              </a:rPr>
              <a:t>Pastor Rod Lago</a:t>
            </a:r>
          </a:p>
        </p:txBody>
      </p:sp>
    </p:spTree>
    <p:extLst>
      <p:ext uri="{BB962C8B-B14F-4D97-AF65-F5344CB8AC3E}">
        <p14:creationId xmlns:p14="http://schemas.microsoft.com/office/powerpoint/2010/main" val="15534700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216582" cy="6761018"/>
          </a:xfrm>
          <a:prstGeom prst="rect">
            <a:avLst/>
          </a:prstGeom>
        </p:spPr>
      </p:pic>
      <p:sp>
        <p:nvSpPr>
          <p:cNvPr id="3" name="Content Placeholder 2"/>
          <p:cNvSpPr>
            <a:spLocks noGrp="1"/>
          </p:cNvSpPr>
          <p:nvPr>
            <p:ph idx="1"/>
          </p:nvPr>
        </p:nvSpPr>
        <p:spPr>
          <a:xfrm>
            <a:off x="160149" y="0"/>
            <a:ext cx="11871701" cy="6858000"/>
          </a:xfrm>
          <a:solidFill>
            <a:schemeClr val="bg2">
              <a:alpha val="77000"/>
            </a:schemeClr>
          </a:solidFill>
        </p:spPr>
        <p:txBody>
          <a:bodyPr>
            <a:normAutofit lnSpcReduction="10000"/>
          </a:bodyPr>
          <a:lstStyle/>
          <a:p>
            <a:pPr marL="0" indent="0">
              <a:buNone/>
            </a:pPr>
            <a:r>
              <a:rPr lang="en-US" sz="4000" b="1" u="sng" dirty="0">
                <a:solidFill>
                  <a:srgbClr val="FF0000"/>
                </a:solidFill>
                <a:effectLst>
                  <a:outerShdw blurRad="38100" dist="38100" dir="2700000" algn="tl">
                    <a:srgbClr val="000000">
                      <a:alpha val="43137"/>
                    </a:srgbClr>
                  </a:outerShdw>
                </a:effectLst>
              </a:rPr>
              <a:t>Historical background of the book</a:t>
            </a:r>
          </a:p>
          <a:p>
            <a:r>
              <a:rPr lang="en-US" sz="3600" dirty="0"/>
              <a:t>The Letter to Philemon was written by Paul to Philemon who lived in </a:t>
            </a:r>
            <a:r>
              <a:rPr lang="en-US" sz="3600" dirty="0" err="1"/>
              <a:t>Colosse</a:t>
            </a:r>
            <a:r>
              <a:rPr lang="en-US" sz="3600" dirty="0"/>
              <a:t>. A city of Phrygia in Asia Minor (modern day Turkey) </a:t>
            </a:r>
          </a:p>
          <a:p>
            <a:r>
              <a:rPr lang="en-US" sz="3600" dirty="0"/>
              <a:t>This was a private letter to Philemon, a fellow worker and convert of Paul, in regards to his slave, </a:t>
            </a:r>
            <a:r>
              <a:rPr lang="en-US" sz="3600" dirty="0" err="1"/>
              <a:t>Onesimus</a:t>
            </a:r>
            <a:r>
              <a:rPr lang="en-US" sz="3600" dirty="0"/>
              <a:t>. Philemon, along with his wife </a:t>
            </a:r>
            <a:r>
              <a:rPr lang="en-US" sz="3600" dirty="0" err="1"/>
              <a:t>Apphia</a:t>
            </a:r>
            <a:r>
              <a:rPr lang="en-US" sz="3600" dirty="0"/>
              <a:t> and son </a:t>
            </a:r>
            <a:r>
              <a:rPr lang="en-US" sz="3600" dirty="0" err="1"/>
              <a:t>Archippus</a:t>
            </a:r>
            <a:r>
              <a:rPr lang="en-US" sz="3600" dirty="0"/>
              <a:t>, would lead of group of Christian converts at their home in the Gentile city of </a:t>
            </a:r>
            <a:r>
              <a:rPr lang="en-US" sz="3600" dirty="0" err="1"/>
              <a:t>Colosse</a:t>
            </a:r>
            <a:r>
              <a:rPr lang="en-US" sz="3600" dirty="0"/>
              <a:t>.</a:t>
            </a:r>
          </a:p>
          <a:p>
            <a:r>
              <a:rPr lang="en-US" sz="3600" dirty="0"/>
              <a:t>The beautiful and intimate letter to Philemon is one of the four captivity letters, the others being Ephesians, Colossians and Philippians, that Paul wrote during his first captivity in Rome, which most believe was written around A.D. 63 or early A.D. 64.</a:t>
            </a:r>
          </a:p>
        </p:txBody>
      </p:sp>
    </p:spTree>
    <p:extLst>
      <p:ext uri="{BB962C8B-B14F-4D97-AF65-F5344CB8AC3E}">
        <p14:creationId xmlns:p14="http://schemas.microsoft.com/office/powerpoint/2010/main" val="33371178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154983" y="123986"/>
            <a:ext cx="11747715" cy="6571282"/>
          </a:xfrm>
          <a:solidFill>
            <a:schemeClr val="bg1">
              <a:alpha val="65000"/>
            </a:schemeClr>
          </a:solidFill>
        </p:spPr>
        <p:txBody>
          <a:bodyPr/>
          <a:lstStyle/>
          <a:p>
            <a:pPr marL="0" indent="0" algn="ctr">
              <a:buNone/>
            </a:pPr>
            <a:r>
              <a:rPr lang="en-US" sz="4800" b="1" u="sng" dirty="0">
                <a:solidFill>
                  <a:srgbClr val="FF0000"/>
                </a:solidFill>
                <a:effectLst>
                  <a:outerShdw blurRad="38100" dist="38100" dir="2700000" algn="tl">
                    <a:srgbClr val="000000">
                      <a:alpha val="43137"/>
                    </a:srgbClr>
                  </a:outerShdw>
                </a:effectLst>
              </a:rPr>
              <a:t>Life of Philemon :</a:t>
            </a:r>
          </a:p>
          <a:p>
            <a:endParaRPr lang="en-US" dirty="0"/>
          </a:p>
          <a:p>
            <a:r>
              <a:rPr lang="en-US" sz="4400" b="1" dirty="0"/>
              <a:t>Philemon is described by Paul as a </a:t>
            </a:r>
            <a:r>
              <a:rPr lang="en-US" sz="4400" b="1" u="sng" dirty="0">
                <a:solidFill>
                  <a:srgbClr val="FF0000"/>
                </a:solidFill>
              </a:rPr>
              <a:t>faithful worker </a:t>
            </a:r>
            <a:r>
              <a:rPr lang="en-US" sz="4400" b="1" dirty="0"/>
              <a:t>for Jesus Christ.</a:t>
            </a:r>
          </a:p>
          <a:p>
            <a:r>
              <a:rPr lang="en-US" sz="4400" b="1" dirty="0"/>
              <a:t>Philemon was a man of </a:t>
            </a:r>
            <a:r>
              <a:rPr lang="en-US" sz="4400" b="1" u="sng" dirty="0">
                <a:solidFill>
                  <a:srgbClr val="FF0000"/>
                </a:solidFill>
              </a:rPr>
              <a:t>love and faith.</a:t>
            </a:r>
          </a:p>
          <a:p>
            <a:r>
              <a:rPr lang="en-US" sz="4400" b="1" dirty="0"/>
              <a:t>Who was an </a:t>
            </a:r>
            <a:r>
              <a:rPr lang="en-US" sz="4400" b="1" u="sng" dirty="0">
                <a:solidFill>
                  <a:srgbClr val="FF0000"/>
                </a:solidFill>
              </a:rPr>
              <a:t>inspiring and devoted </a:t>
            </a:r>
            <a:r>
              <a:rPr lang="en-US" sz="4400" b="1" dirty="0"/>
              <a:t>leader and a </a:t>
            </a:r>
            <a:r>
              <a:rPr lang="en-US" sz="4400" b="1" u="sng" dirty="0">
                <a:solidFill>
                  <a:srgbClr val="FF0000"/>
                </a:solidFill>
              </a:rPr>
              <a:t>great encourager </a:t>
            </a:r>
            <a:r>
              <a:rPr lang="en-US" sz="4400" b="1" dirty="0"/>
              <a:t>in the church of </a:t>
            </a:r>
            <a:r>
              <a:rPr lang="en-US" sz="4400" b="1" dirty="0" err="1"/>
              <a:t>Colosse</a:t>
            </a:r>
            <a:r>
              <a:rPr lang="en-US" sz="4400" b="1" dirty="0"/>
              <a:t>.</a:t>
            </a:r>
          </a:p>
          <a:p>
            <a:r>
              <a:rPr lang="en-US" sz="4400" b="1" dirty="0"/>
              <a:t>He was a man who’s </a:t>
            </a:r>
            <a:r>
              <a:rPr lang="en-US" sz="4400" b="1" u="sng" dirty="0">
                <a:solidFill>
                  <a:srgbClr val="FF0000"/>
                </a:solidFill>
              </a:rPr>
              <a:t>home was open </a:t>
            </a:r>
            <a:r>
              <a:rPr lang="en-US" sz="4400" b="1" dirty="0"/>
              <a:t>to the saints for the worship of the Lord.</a:t>
            </a:r>
          </a:p>
        </p:txBody>
      </p:sp>
    </p:spTree>
    <p:extLst>
      <p:ext uri="{BB962C8B-B14F-4D97-AF65-F5344CB8AC3E}">
        <p14:creationId xmlns:p14="http://schemas.microsoft.com/office/powerpoint/2010/main" val="811901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139485" y="418454"/>
            <a:ext cx="11933695" cy="6261315"/>
          </a:xfrm>
          <a:solidFill>
            <a:schemeClr val="bg1">
              <a:alpha val="68000"/>
            </a:schemeClr>
          </a:solidFill>
        </p:spPr>
        <p:txBody>
          <a:bodyPr/>
          <a:lstStyle/>
          <a:p>
            <a:pPr marL="0" indent="0" algn="ctr">
              <a:buNone/>
            </a:pPr>
            <a:r>
              <a:rPr lang="en-US" sz="4800" b="1" u="sng" dirty="0">
                <a:solidFill>
                  <a:srgbClr val="FF0000"/>
                </a:solidFill>
                <a:effectLst>
                  <a:outerShdw blurRad="38100" dist="38100" dir="2700000" algn="tl">
                    <a:srgbClr val="000000">
                      <a:alpha val="43137"/>
                    </a:srgbClr>
                  </a:outerShdw>
                </a:effectLst>
              </a:rPr>
              <a:t>Life of Onesimus:</a:t>
            </a:r>
          </a:p>
          <a:p>
            <a:endParaRPr lang="en-US" dirty="0"/>
          </a:p>
          <a:p>
            <a:r>
              <a:rPr lang="en-US" sz="4000" b="1" dirty="0" err="1"/>
              <a:t>Onesimus</a:t>
            </a:r>
            <a:r>
              <a:rPr lang="en-US" sz="4000" b="1" dirty="0"/>
              <a:t> on the other hand was the </a:t>
            </a:r>
            <a:r>
              <a:rPr lang="en-US" sz="4000" b="1" u="sng" dirty="0">
                <a:solidFill>
                  <a:srgbClr val="FF0000"/>
                </a:solidFill>
              </a:rPr>
              <a:t>slave</a:t>
            </a:r>
            <a:r>
              <a:rPr lang="en-US" sz="4000" b="1" dirty="0"/>
              <a:t> of Philemon.</a:t>
            </a:r>
          </a:p>
          <a:p>
            <a:r>
              <a:rPr lang="en-US" sz="4000" b="1" dirty="0"/>
              <a:t>Who decided to leave his master while </a:t>
            </a:r>
            <a:r>
              <a:rPr lang="en-US" sz="4000" b="1" u="sng" dirty="0">
                <a:solidFill>
                  <a:srgbClr val="FF0000"/>
                </a:solidFill>
              </a:rPr>
              <a:t>taking something </a:t>
            </a:r>
            <a:r>
              <a:rPr lang="en-US" sz="4000" b="1" dirty="0"/>
              <a:t>of great value from him.</a:t>
            </a:r>
          </a:p>
          <a:p>
            <a:r>
              <a:rPr lang="en-US" sz="4000" b="1" dirty="0" err="1"/>
              <a:t>Onesimus</a:t>
            </a:r>
            <a:r>
              <a:rPr lang="en-US" sz="4000" b="1" dirty="0"/>
              <a:t> eventually ends up in Rome where he meets Paul who’s in jail and through the word of God from Paul, </a:t>
            </a:r>
            <a:r>
              <a:rPr lang="en-US" sz="4000" b="1" dirty="0" err="1"/>
              <a:t>Onesimus</a:t>
            </a:r>
            <a:r>
              <a:rPr lang="en-US" sz="4000" b="1" dirty="0"/>
              <a:t> becomes a believer and follower of Christ.</a:t>
            </a:r>
          </a:p>
          <a:p>
            <a:endParaRPr lang="en-US" dirty="0"/>
          </a:p>
        </p:txBody>
      </p:sp>
    </p:spTree>
    <p:extLst>
      <p:ext uri="{BB962C8B-B14F-4D97-AF65-F5344CB8AC3E}">
        <p14:creationId xmlns:p14="http://schemas.microsoft.com/office/powerpoint/2010/main" val="678206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12192001" cy="6865749"/>
          </a:xfrm>
          <a:prstGeom prst="rect">
            <a:avLst/>
          </a:prstGeom>
        </p:spPr>
      </p:pic>
      <p:sp>
        <p:nvSpPr>
          <p:cNvPr id="3" name="Content Placeholder 2"/>
          <p:cNvSpPr>
            <a:spLocks noGrp="1"/>
          </p:cNvSpPr>
          <p:nvPr>
            <p:ph idx="1"/>
          </p:nvPr>
        </p:nvSpPr>
        <p:spPr>
          <a:xfrm>
            <a:off x="216976" y="433952"/>
            <a:ext cx="11778712" cy="5594889"/>
          </a:xfrm>
          <a:solidFill>
            <a:schemeClr val="bg1">
              <a:alpha val="49000"/>
            </a:schemeClr>
          </a:solidFill>
        </p:spPr>
        <p:txBody>
          <a:bodyPr>
            <a:noAutofit/>
          </a:bodyPr>
          <a:lstStyle/>
          <a:p>
            <a:r>
              <a:rPr lang="en-US" sz="4400" b="1" dirty="0" err="1">
                <a:effectLst>
                  <a:outerShdw blurRad="38100" dist="38100" dir="2700000" algn="tl">
                    <a:srgbClr val="000000">
                      <a:alpha val="43137"/>
                    </a:srgbClr>
                  </a:outerShdw>
                </a:effectLst>
              </a:rPr>
              <a:t>Onesimus</a:t>
            </a:r>
            <a:r>
              <a:rPr lang="en-US" sz="4400" b="1" dirty="0">
                <a:effectLst>
                  <a:outerShdw blurRad="38100" dist="38100" dir="2700000" algn="tl">
                    <a:srgbClr val="000000">
                      <a:alpha val="43137"/>
                    </a:srgbClr>
                  </a:outerShdw>
                </a:effectLst>
              </a:rPr>
              <a:t> stays with Paul until his conversion was proven sincere and truthful.</a:t>
            </a:r>
          </a:p>
          <a:p>
            <a:r>
              <a:rPr lang="en-US" sz="4400" b="1" dirty="0">
                <a:effectLst>
                  <a:outerShdw blurRad="38100" dist="38100" dir="2700000" algn="tl">
                    <a:srgbClr val="000000">
                      <a:alpha val="43137"/>
                    </a:srgbClr>
                  </a:outerShdw>
                </a:effectLst>
              </a:rPr>
              <a:t>Confident in </a:t>
            </a:r>
            <a:r>
              <a:rPr lang="en-US" sz="4400" b="1" dirty="0" err="1">
                <a:effectLst>
                  <a:outerShdw blurRad="38100" dist="38100" dir="2700000" algn="tl">
                    <a:srgbClr val="000000">
                      <a:alpha val="43137"/>
                    </a:srgbClr>
                  </a:outerShdw>
                </a:effectLst>
              </a:rPr>
              <a:t>Onesimus</a:t>
            </a:r>
            <a:r>
              <a:rPr lang="en-US" sz="4400" b="1" dirty="0">
                <a:effectLst>
                  <a:outerShdw blurRad="38100" dist="38100" dir="2700000" algn="tl">
                    <a:srgbClr val="000000">
                      <a:alpha val="43137"/>
                    </a:srgbClr>
                  </a:outerShdw>
                </a:effectLst>
              </a:rPr>
              <a:t> conversion, Apostle Paul writes to Philemon.</a:t>
            </a:r>
          </a:p>
          <a:p>
            <a:r>
              <a:rPr lang="en-US" sz="4400" b="1" dirty="0">
                <a:effectLst>
                  <a:outerShdw blurRad="38100" dist="38100" dir="2700000" algn="tl">
                    <a:srgbClr val="000000">
                      <a:alpha val="43137"/>
                    </a:srgbClr>
                  </a:outerShdw>
                </a:effectLst>
              </a:rPr>
              <a:t>Apostle Paul calls upon Philemon to accept </a:t>
            </a:r>
            <a:r>
              <a:rPr lang="en-US" sz="4400" b="1" dirty="0" err="1">
                <a:effectLst>
                  <a:outerShdw blurRad="38100" dist="38100" dir="2700000" algn="tl">
                    <a:srgbClr val="000000">
                      <a:alpha val="43137"/>
                    </a:srgbClr>
                  </a:outerShdw>
                </a:effectLst>
              </a:rPr>
              <a:t>Onesimus</a:t>
            </a:r>
            <a:r>
              <a:rPr lang="en-US" sz="4400" b="1" dirty="0">
                <a:effectLst>
                  <a:outerShdw blurRad="38100" dist="38100" dir="2700000" algn="tl">
                    <a:srgbClr val="000000">
                      <a:alpha val="43137"/>
                    </a:srgbClr>
                  </a:outerShdw>
                </a:effectLst>
              </a:rPr>
              <a:t> freely “for love’s sake.” </a:t>
            </a:r>
          </a:p>
          <a:p>
            <a:r>
              <a:rPr lang="en-US" sz="4400" b="1" dirty="0">
                <a:effectLst>
                  <a:outerShdw blurRad="38100" dist="38100" dir="2700000" algn="tl">
                    <a:srgbClr val="000000">
                      <a:alpha val="43137"/>
                    </a:srgbClr>
                  </a:outerShdw>
                </a:effectLst>
              </a:rPr>
              <a:t>Because Apostle Paul believed that in everything we do “LOVE” must be the basis of all.</a:t>
            </a:r>
          </a:p>
        </p:txBody>
      </p:sp>
    </p:spTree>
    <p:extLst>
      <p:ext uri="{BB962C8B-B14F-4D97-AF65-F5344CB8AC3E}">
        <p14:creationId xmlns:p14="http://schemas.microsoft.com/office/powerpoint/2010/main" val="2510910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2387"/>
            <a:ext cx="12192000" cy="6910387"/>
          </a:xfrm>
          <a:prstGeom prst="rect">
            <a:avLst/>
          </a:prstGeom>
        </p:spPr>
      </p:pic>
      <p:sp>
        <p:nvSpPr>
          <p:cNvPr id="3" name="Content Placeholder 2"/>
          <p:cNvSpPr>
            <a:spLocks noGrp="1"/>
          </p:cNvSpPr>
          <p:nvPr>
            <p:ph idx="1"/>
          </p:nvPr>
        </p:nvSpPr>
        <p:spPr>
          <a:xfrm>
            <a:off x="0" y="912812"/>
            <a:ext cx="6834753" cy="5032375"/>
          </a:xfrm>
        </p:spPr>
        <p:txBody>
          <a:bodyPr>
            <a:normAutofit/>
          </a:bodyPr>
          <a:lstStyle/>
          <a:p>
            <a:pPr marL="0" indent="0" algn="ctr">
              <a:buNone/>
            </a:pPr>
            <a:r>
              <a:rPr lang="en-US" sz="4000" b="1" u="sng" dirty="0">
                <a:effectLst>
                  <a:outerShdw blurRad="38100" dist="38100" dir="2700000" algn="tl">
                    <a:srgbClr val="000000">
                      <a:alpha val="43137"/>
                    </a:srgbClr>
                  </a:outerShdw>
                </a:effectLst>
              </a:rPr>
              <a:t>Three things that we can learn in the book of Philemon.</a:t>
            </a:r>
          </a:p>
          <a:p>
            <a:pPr marL="0" indent="0">
              <a:buNone/>
            </a:pPr>
            <a:endParaRPr lang="en-US" dirty="0"/>
          </a:p>
          <a:p>
            <a:pPr marL="514350" indent="-514350">
              <a:buAutoNum type="arabicPeriod"/>
            </a:pPr>
            <a:r>
              <a:rPr lang="en-US" sz="4000" b="1" dirty="0"/>
              <a:t>Love and Forgiveness</a:t>
            </a:r>
          </a:p>
          <a:p>
            <a:pPr marL="514350" indent="-514350">
              <a:buAutoNum type="arabicPeriod"/>
            </a:pPr>
            <a:r>
              <a:rPr lang="en-US" sz="4000" b="1" dirty="0"/>
              <a:t>Doctrine of Imputation (Credit from one account to another)</a:t>
            </a:r>
          </a:p>
          <a:p>
            <a:pPr marL="514350" indent="-514350">
              <a:buAutoNum type="arabicPeriod"/>
            </a:pPr>
            <a:r>
              <a:rPr lang="en-US" sz="4000" b="1" dirty="0"/>
              <a:t>The Power of Helplessness</a:t>
            </a:r>
          </a:p>
        </p:txBody>
      </p:sp>
    </p:spTree>
    <p:extLst>
      <p:ext uri="{BB962C8B-B14F-4D97-AF65-F5344CB8AC3E}">
        <p14:creationId xmlns:p14="http://schemas.microsoft.com/office/powerpoint/2010/main" val="1067811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1998" cy="6858000"/>
          </a:xfrm>
          <a:prstGeom prst="rect">
            <a:avLst/>
          </a:prstGeom>
        </p:spPr>
      </p:pic>
      <p:sp>
        <p:nvSpPr>
          <p:cNvPr id="2" name="Title 1"/>
          <p:cNvSpPr>
            <a:spLocks noGrp="1"/>
          </p:cNvSpPr>
          <p:nvPr>
            <p:ph type="title"/>
          </p:nvPr>
        </p:nvSpPr>
        <p:spPr>
          <a:xfrm>
            <a:off x="-1" y="132651"/>
            <a:ext cx="12191999" cy="1835634"/>
          </a:xfrm>
          <a:solidFill>
            <a:schemeClr val="bg1">
              <a:alpha val="55000"/>
            </a:schemeClr>
          </a:solidFill>
        </p:spPr>
        <p:txBody>
          <a:bodyPr>
            <a:normAutofit fontScale="90000"/>
          </a:bodyPr>
          <a:lstStyle/>
          <a:p>
            <a:pPr algn="ctr"/>
            <a:r>
              <a:rPr lang="en-US" sz="8900" b="1" dirty="0">
                <a:solidFill>
                  <a:srgbClr val="FF0000"/>
                </a:solidFill>
                <a:effectLst>
                  <a:outerShdw blurRad="38100" dist="38100" dir="2700000" algn="tl">
                    <a:srgbClr val="000000">
                      <a:alpha val="43137"/>
                    </a:srgbClr>
                  </a:outerShdw>
                </a:effectLst>
                <a:latin typeface="Monotype Corsiva" panose="03010101010201010101" pitchFamily="66" charset="0"/>
              </a:rPr>
              <a:t>I. LOVE </a:t>
            </a:r>
            <a:r>
              <a:rPr lang="en-US" sz="8900" b="1" dirty="0">
                <a:effectLst>
                  <a:outerShdw blurRad="38100" dist="38100" dir="2700000" algn="tl">
                    <a:srgbClr val="000000">
                      <a:alpha val="43137"/>
                    </a:srgbClr>
                  </a:outerShdw>
                </a:effectLst>
                <a:latin typeface="Monotype Corsiva" panose="03010101010201010101" pitchFamily="66" charset="0"/>
              </a:rPr>
              <a:t>and </a:t>
            </a:r>
            <a:r>
              <a:rPr lang="en-US" sz="8900" b="1" dirty="0">
                <a:solidFill>
                  <a:srgbClr val="FF0000"/>
                </a:solidFill>
                <a:effectLst>
                  <a:outerShdw blurRad="38100" dist="38100" dir="2700000" algn="tl">
                    <a:srgbClr val="000000">
                      <a:alpha val="43137"/>
                    </a:srgbClr>
                  </a:outerShdw>
                </a:effectLst>
                <a:latin typeface="Monotype Corsiva" panose="03010101010201010101" pitchFamily="66" charset="0"/>
              </a:rPr>
              <a:t>FORGIVENESS.</a:t>
            </a:r>
            <a:br>
              <a:rPr lang="en-US" sz="8900" b="1" dirty="0">
                <a:solidFill>
                  <a:srgbClr val="FF0000"/>
                </a:solidFill>
                <a:effectLst>
                  <a:outerShdw blurRad="38100" dist="38100" dir="2700000" algn="tl">
                    <a:srgbClr val="000000">
                      <a:alpha val="43137"/>
                    </a:srgbClr>
                  </a:outerShdw>
                </a:effectLst>
                <a:latin typeface="Monotype Corsiva" panose="03010101010201010101" pitchFamily="66" charset="0"/>
              </a:rPr>
            </a:br>
            <a:r>
              <a:rPr lang="en-US" sz="6700" b="1" dirty="0">
                <a:effectLst>
                  <a:outerShdw blurRad="38100" dist="38100" dir="2700000" algn="tl">
                    <a:srgbClr val="000000">
                      <a:alpha val="43137"/>
                    </a:srgbClr>
                  </a:outerShdw>
                </a:effectLst>
                <a:latin typeface="Monotype Corsiva" panose="03010101010201010101" pitchFamily="66" charset="0"/>
              </a:rPr>
              <a:t>v.8-9</a:t>
            </a:r>
            <a:endParaRPr lang="en-US" sz="8000" b="1" dirty="0">
              <a:effectLst>
                <a:outerShdw blurRad="38100" dist="38100" dir="2700000" algn="tl">
                  <a:srgbClr val="000000">
                    <a:alpha val="43137"/>
                  </a:srgbClr>
                </a:outerShdw>
              </a:effectLst>
              <a:latin typeface="Monotype Corsiva" panose="03010101010201010101" pitchFamily="66" charset="0"/>
            </a:endParaRPr>
          </a:p>
        </p:txBody>
      </p:sp>
      <p:sp>
        <p:nvSpPr>
          <p:cNvPr id="3" name="Content Placeholder 2"/>
          <p:cNvSpPr>
            <a:spLocks noGrp="1"/>
          </p:cNvSpPr>
          <p:nvPr>
            <p:ph idx="1"/>
          </p:nvPr>
        </p:nvSpPr>
        <p:spPr>
          <a:xfrm>
            <a:off x="6958738" y="2247254"/>
            <a:ext cx="5233261" cy="4610745"/>
          </a:xfrm>
          <a:solidFill>
            <a:schemeClr val="bg1">
              <a:alpha val="73000"/>
            </a:schemeClr>
          </a:solidFill>
        </p:spPr>
        <p:txBody>
          <a:bodyPr>
            <a:normAutofit fontScale="92500" lnSpcReduction="10000"/>
          </a:bodyPr>
          <a:lstStyle/>
          <a:p>
            <a:pPr marL="0" indent="0">
              <a:buNone/>
            </a:pPr>
            <a:r>
              <a:rPr lang="en-US" sz="5400" b="1" dirty="0">
                <a:effectLst>
                  <a:outerShdw blurRad="38100" dist="38100" dir="2700000" algn="tl">
                    <a:srgbClr val="000000">
                      <a:alpha val="43137"/>
                    </a:srgbClr>
                  </a:outerShdw>
                </a:effectLst>
              </a:rPr>
              <a:t>We, as Christians must extend ourselves to other people with love, and that which flows out of love-forgiveness!</a:t>
            </a:r>
          </a:p>
          <a:p>
            <a:pPr marL="0" indent="0">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43079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F85B07-4F96-4055-F462-7D38B08292D5}"/>
              </a:ext>
            </a:extLst>
          </p:cNvPr>
          <p:cNvPicPr>
            <a:picLocks noChangeAspect="1"/>
          </p:cNvPicPr>
          <p:nvPr/>
        </p:nvPicPr>
        <p:blipFill>
          <a:blip r:embed="rId2"/>
          <a:stretch>
            <a:fillRect/>
          </a:stretch>
        </p:blipFill>
        <p:spPr>
          <a:xfrm>
            <a:off x="0" y="0"/>
            <a:ext cx="12192000" cy="6857999"/>
          </a:xfrm>
          <a:prstGeom prst="rect">
            <a:avLst/>
          </a:prstGeom>
        </p:spPr>
      </p:pic>
      <p:sp>
        <p:nvSpPr>
          <p:cNvPr id="3" name="Content Placeholder 2">
            <a:extLst>
              <a:ext uri="{FF2B5EF4-FFF2-40B4-BE49-F238E27FC236}">
                <a16:creationId xmlns:a16="http://schemas.microsoft.com/office/drawing/2014/main" id="{0FD79CB8-3A78-0015-C730-869227E6B45E}"/>
              </a:ext>
            </a:extLst>
          </p:cNvPr>
          <p:cNvSpPr>
            <a:spLocks noGrp="1"/>
          </p:cNvSpPr>
          <p:nvPr>
            <p:ph idx="1"/>
          </p:nvPr>
        </p:nvSpPr>
        <p:spPr>
          <a:xfrm>
            <a:off x="0" y="542441"/>
            <a:ext cx="12192000" cy="5920352"/>
          </a:xfrm>
          <a:solidFill>
            <a:schemeClr val="bg1"/>
          </a:solidFill>
        </p:spPr>
        <p:txBody>
          <a:bodyPr>
            <a:normAutofit lnSpcReduction="10000"/>
          </a:bodyPr>
          <a:lstStyle/>
          <a:p>
            <a:pPr marL="0" indent="0">
              <a:buNone/>
            </a:pPr>
            <a:r>
              <a:rPr lang="en-US" sz="4800" b="1" dirty="0">
                <a:solidFill>
                  <a:srgbClr val="FF0000"/>
                </a:solidFill>
                <a:effectLst>
                  <a:outerShdw blurRad="38100" dist="38100" dir="2700000" algn="tl">
                    <a:srgbClr val="000000">
                      <a:alpha val="43137"/>
                    </a:srgbClr>
                  </a:outerShdw>
                </a:effectLst>
              </a:rPr>
              <a:t>Ephesians 4:29-32 </a:t>
            </a:r>
          </a:p>
          <a:p>
            <a:pPr marL="0" indent="0">
              <a:buNone/>
            </a:pPr>
            <a:endParaRPr lang="en-US" dirty="0"/>
          </a:p>
          <a:p>
            <a:r>
              <a:rPr lang="en-US" sz="4000" b="1" dirty="0"/>
              <a:t>Do not let any unwholesome talk come out of your mouths, but only what is helpful for building others up according to their needs, that it may benefit those who listen. And do not grieve the Holy Spirit of God, with whom you were sealed for the day of redemption. Get rid of all bitterness, rage and anger, brawling and slander, along with every form of malice. Be kind and compassionate to one another, forgiving each other, just as in Christ God forgave you.</a:t>
            </a:r>
          </a:p>
          <a:p>
            <a:endParaRPr lang="en-US" dirty="0"/>
          </a:p>
        </p:txBody>
      </p:sp>
    </p:spTree>
    <p:extLst>
      <p:ext uri="{BB962C8B-B14F-4D97-AF65-F5344CB8AC3E}">
        <p14:creationId xmlns:p14="http://schemas.microsoft.com/office/powerpoint/2010/main" val="3975047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John 13:34-35 tells us,</a:t>
            </a:r>
          </a:p>
          <a:p>
            <a:endParaRPr lang="en-US" dirty="0"/>
          </a:p>
          <a:p>
            <a:r>
              <a:rPr lang="en-US" dirty="0"/>
              <a:t>A new command I give you: Love one another. As I have loved you, so you must love one another. By this all men will know that you are my disciples, if you love one another.</a:t>
            </a:r>
          </a:p>
        </p:txBody>
      </p:sp>
      <p:pic>
        <p:nvPicPr>
          <p:cNvPr id="4" name="Picture 3"/>
          <p:cNvPicPr>
            <a:picLocks noChangeAspect="1"/>
          </p:cNvPicPr>
          <p:nvPr/>
        </p:nvPicPr>
        <p:blipFill>
          <a:blip r:embed="rId2"/>
          <a:stretch>
            <a:fillRect/>
          </a:stretch>
        </p:blipFill>
        <p:spPr>
          <a:xfrm>
            <a:off x="0" y="0"/>
            <a:ext cx="12192000" cy="6858000"/>
          </a:xfrm>
          <a:prstGeom prst="rect">
            <a:avLst/>
          </a:prstGeom>
        </p:spPr>
      </p:pic>
      <p:pic>
        <p:nvPicPr>
          <p:cNvPr id="5" name="Picture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99820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E5D65E-67FA-8BEC-E087-9B85C95D8901}"/>
              </a:ext>
            </a:extLst>
          </p:cNvPr>
          <p:cNvPicPr>
            <a:picLocks noChangeAspect="1"/>
          </p:cNvPicPr>
          <p:nvPr/>
        </p:nvPicPr>
        <p:blipFill>
          <a:blip r:embed="rId2"/>
          <a:stretch>
            <a:fillRect/>
          </a:stretch>
        </p:blipFill>
        <p:spPr>
          <a:xfrm>
            <a:off x="0" y="0"/>
            <a:ext cx="12192000" cy="6857999"/>
          </a:xfrm>
          <a:prstGeom prst="rect">
            <a:avLst/>
          </a:prstGeom>
        </p:spPr>
      </p:pic>
      <p:sp>
        <p:nvSpPr>
          <p:cNvPr id="3" name="Content Placeholder 2">
            <a:extLst>
              <a:ext uri="{FF2B5EF4-FFF2-40B4-BE49-F238E27FC236}">
                <a16:creationId xmlns:a16="http://schemas.microsoft.com/office/drawing/2014/main" id="{A79BB425-37F4-7406-2EF7-F79D04458ADB}"/>
              </a:ext>
            </a:extLst>
          </p:cNvPr>
          <p:cNvSpPr>
            <a:spLocks noGrp="1"/>
          </p:cNvSpPr>
          <p:nvPr>
            <p:ph idx="1"/>
          </p:nvPr>
        </p:nvSpPr>
        <p:spPr>
          <a:xfrm>
            <a:off x="0" y="1825625"/>
            <a:ext cx="12192000" cy="1603375"/>
          </a:xfrm>
        </p:spPr>
        <p:txBody>
          <a:bodyPr>
            <a:normAutofit fontScale="92500"/>
          </a:bodyPr>
          <a:lstStyle/>
          <a:p>
            <a:pPr marL="0" indent="0" algn="ctr">
              <a:buNone/>
            </a:pPr>
            <a:r>
              <a:rPr lang="en-US" sz="8000" b="1" dirty="0">
                <a:effectLst>
                  <a:outerShdw blurRad="38100" dist="38100" dir="2700000" algn="tl">
                    <a:srgbClr val="000000">
                      <a:alpha val="43137"/>
                    </a:srgbClr>
                  </a:outerShdw>
                </a:effectLst>
              </a:rPr>
              <a:t>3 Truths about </a:t>
            </a:r>
            <a:r>
              <a:rPr lang="en-US" sz="8000" b="1" dirty="0">
                <a:solidFill>
                  <a:srgbClr val="FF0000"/>
                </a:solidFill>
                <a:effectLst>
                  <a:outerShdw blurRad="38100" dist="38100" dir="2700000" algn="tl">
                    <a:srgbClr val="000000">
                      <a:alpha val="43137"/>
                    </a:srgbClr>
                  </a:outerShdw>
                </a:effectLst>
              </a:rPr>
              <a:t>FORGIVENESS</a:t>
            </a:r>
            <a:r>
              <a:rPr lang="en-US" sz="80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05734340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253471"/>
            <a:ext cx="12192000" cy="4351338"/>
          </a:xfrm>
        </p:spPr>
        <p:txBody>
          <a:bodyPr>
            <a:normAutofit/>
          </a:bodyPr>
          <a:lstStyle/>
          <a:p>
            <a:pPr marL="0" indent="0">
              <a:buNone/>
            </a:pPr>
            <a:r>
              <a:rPr lang="en-US" sz="9500" b="1" u="sng" dirty="0">
                <a:effectLst>
                  <a:outerShdw blurRad="38100" dist="38100" dir="2700000" algn="tl">
                    <a:srgbClr val="000000">
                      <a:alpha val="43137"/>
                    </a:srgbClr>
                  </a:outerShdw>
                </a:effectLst>
                <a:latin typeface="Monotype Corsiva" panose="03010101010201010101" pitchFamily="66" charset="0"/>
              </a:rPr>
              <a:t>First: </a:t>
            </a:r>
            <a:r>
              <a:rPr lang="en-US" sz="9500" b="1" u="sng" dirty="0">
                <a:solidFill>
                  <a:srgbClr val="FF0000"/>
                </a:solidFill>
                <a:effectLst>
                  <a:outerShdw blurRad="38100" dist="38100" dir="2700000" algn="tl">
                    <a:srgbClr val="000000">
                      <a:alpha val="43137"/>
                    </a:srgbClr>
                  </a:outerShdw>
                </a:effectLst>
                <a:latin typeface="Monotype Corsiva" panose="03010101010201010101" pitchFamily="66" charset="0"/>
              </a:rPr>
              <a:t>Forgiveness is Hard.</a:t>
            </a:r>
          </a:p>
          <a:p>
            <a:pPr marL="0" indent="0">
              <a:buNone/>
            </a:pPr>
            <a:endParaRPr lang="en-US" dirty="0"/>
          </a:p>
          <a:p>
            <a:pPr marL="0" indent="0" algn="ctr">
              <a:buNone/>
            </a:pPr>
            <a:r>
              <a:rPr lang="en-US" sz="4000" b="1" dirty="0">
                <a:effectLst>
                  <a:outerShdw blurRad="38100" dist="38100" dir="2700000" algn="tl">
                    <a:srgbClr val="000000">
                      <a:alpha val="43137"/>
                    </a:srgbClr>
                  </a:outerShdw>
                </a:effectLst>
              </a:rPr>
              <a:t>True forgiveness is one of the hardest things to accomplish in the human experience, even for the mature Christian. Yet, this is our mandate, and call. </a:t>
            </a:r>
          </a:p>
          <a:p>
            <a:pPr marL="0" indent="0">
              <a:buNone/>
            </a:pPr>
            <a:endParaRPr lang="en-US" dirty="0"/>
          </a:p>
        </p:txBody>
      </p:sp>
    </p:spTree>
    <p:extLst>
      <p:ext uri="{BB962C8B-B14F-4D97-AF65-F5344CB8AC3E}">
        <p14:creationId xmlns:p14="http://schemas.microsoft.com/office/powerpoint/2010/main" val="1293970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
        <p:nvSpPr>
          <p:cNvPr id="3" name="Content Placeholder 2"/>
          <p:cNvSpPr>
            <a:spLocks noGrp="1"/>
          </p:cNvSpPr>
          <p:nvPr>
            <p:ph idx="1"/>
          </p:nvPr>
        </p:nvSpPr>
        <p:spPr>
          <a:xfrm>
            <a:off x="0" y="325464"/>
            <a:ext cx="12192000" cy="6245817"/>
          </a:xfrm>
          <a:solidFill>
            <a:schemeClr val="bg1">
              <a:alpha val="77000"/>
            </a:schemeClr>
          </a:solidFill>
        </p:spPr>
        <p:txBody>
          <a:bodyPr>
            <a:normAutofit lnSpcReduction="10000"/>
          </a:bodyPr>
          <a:lstStyle/>
          <a:p>
            <a:pPr marL="0" indent="0">
              <a:buNone/>
            </a:pPr>
            <a:r>
              <a:rPr lang="en-US" sz="8000" b="1" u="sng" dirty="0">
                <a:effectLst>
                  <a:outerShdw blurRad="38100" dist="38100" dir="2700000" algn="tl">
                    <a:srgbClr val="000000">
                      <a:alpha val="43137"/>
                    </a:srgbClr>
                  </a:outerShdw>
                </a:effectLst>
                <a:latin typeface="Monotype Corsiva" panose="03010101010201010101" pitchFamily="66" charset="0"/>
              </a:rPr>
              <a:t>Second: </a:t>
            </a:r>
            <a:r>
              <a:rPr lang="en-US" sz="8000" b="1" u="sng" dirty="0">
                <a:solidFill>
                  <a:srgbClr val="FF0000"/>
                </a:solidFill>
                <a:effectLst>
                  <a:outerShdw blurRad="38100" dist="38100" dir="2700000" algn="tl">
                    <a:srgbClr val="000000">
                      <a:alpha val="43137"/>
                    </a:srgbClr>
                  </a:outerShdw>
                </a:effectLst>
                <a:latin typeface="Monotype Corsiva" panose="03010101010201010101" pitchFamily="66" charset="0"/>
              </a:rPr>
              <a:t>Forgiveness is Complete.</a:t>
            </a:r>
          </a:p>
          <a:p>
            <a:pPr marL="0" indent="0">
              <a:buNone/>
            </a:pPr>
            <a:endParaRPr lang="en-US" dirty="0"/>
          </a:p>
          <a:p>
            <a:pPr marL="0" indent="0">
              <a:buNone/>
            </a:pPr>
            <a:r>
              <a:rPr lang="en-US" sz="4400" b="1" dirty="0">
                <a:effectLst>
                  <a:outerShdw blurRad="38100" dist="38100" dir="2700000" algn="tl">
                    <a:srgbClr val="000000">
                      <a:alpha val="43137"/>
                    </a:srgbClr>
                  </a:outerShdw>
                </a:effectLst>
              </a:rPr>
              <a:t>Therefore, as God's chosen people, holy and dearly loved, clothe yourselves with compassion, kindness, humility, gentleness and patience. </a:t>
            </a:r>
            <a:r>
              <a:rPr lang="en-US" sz="4400" b="1" u="sng" dirty="0">
                <a:solidFill>
                  <a:srgbClr val="FF0000"/>
                </a:solidFill>
                <a:effectLst>
                  <a:outerShdw blurRad="38100" dist="38100" dir="2700000" algn="tl">
                    <a:srgbClr val="000000">
                      <a:alpha val="43137"/>
                    </a:srgbClr>
                  </a:outerShdw>
                </a:effectLst>
              </a:rPr>
              <a:t>Bear with each other and forgive whatever grievances you may have against one another. Forgive as the Lord forgave you. </a:t>
            </a:r>
            <a:r>
              <a:rPr lang="en-US" sz="4400" b="1" dirty="0">
                <a:effectLst>
                  <a:outerShdw blurRad="38100" dist="38100" dir="2700000" algn="tl">
                    <a:srgbClr val="000000">
                      <a:alpha val="43137"/>
                    </a:srgbClr>
                  </a:outerShdw>
                </a:effectLst>
              </a:rPr>
              <a:t>And over all these virtues put on love, which binds them all together in perfect unity. (Colossians 3:12-14, NIV)</a:t>
            </a:r>
          </a:p>
        </p:txBody>
      </p:sp>
    </p:spTree>
    <p:extLst>
      <p:ext uri="{BB962C8B-B14F-4D97-AF65-F5344CB8AC3E}">
        <p14:creationId xmlns:p14="http://schemas.microsoft.com/office/powerpoint/2010/main" val="123371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9701EF-B355-B70C-2826-42D9FD54F533}"/>
              </a:ext>
            </a:extLst>
          </p:cNvPr>
          <p:cNvPicPr>
            <a:picLocks noChangeAspect="1"/>
          </p:cNvPicPr>
          <p:nvPr/>
        </p:nvPicPr>
        <p:blipFill>
          <a:blip r:embed="rId2"/>
          <a:stretch>
            <a:fillRect/>
          </a:stretch>
        </p:blipFill>
        <p:spPr>
          <a:xfrm>
            <a:off x="0" y="0"/>
            <a:ext cx="12192000" cy="6857999"/>
          </a:xfrm>
          <a:prstGeom prst="rect">
            <a:avLst/>
          </a:prstGeom>
        </p:spPr>
      </p:pic>
      <p:sp>
        <p:nvSpPr>
          <p:cNvPr id="3" name="Content Placeholder 2"/>
          <p:cNvSpPr>
            <a:spLocks noGrp="1"/>
          </p:cNvSpPr>
          <p:nvPr>
            <p:ph idx="1"/>
          </p:nvPr>
        </p:nvSpPr>
        <p:spPr>
          <a:xfrm>
            <a:off x="0" y="247973"/>
            <a:ext cx="12192000" cy="6369803"/>
          </a:xfrm>
          <a:solidFill>
            <a:schemeClr val="bg1">
              <a:alpha val="71000"/>
            </a:schemeClr>
          </a:solidFill>
        </p:spPr>
        <p:txBody>
          <a:bodyPr>
            <a:normAutofit lnSpcReduction="10000"/>
          </a:bodyPr>
          <a:lstStyle/>
          <a:p>
            <a:pPr marL="0" indent="0" algn="ctr">
              <a:buNone/>
            </a:pPr>
            <a:r>
              <a:rPr lang="en-US" sz="8800" b="1" u="sng" dirty="0">
                <a:effectLst>
                  <a:outerShdw blurRad="38100" dist="38100" dir="2700000" algn="tl">
                    <a:srgbClr val="000000">
                      <a:alpha val="43137"/>
                    </a:srgbClr>
                  </a:outerShdw>
                </a:effectLst>
                <a:latin typeface="Monotype Corsiva" panose="03010101010201010101" pitchFamily="66" charset="0"/>
              </a:rPr>
              <a:t>Third: </a:t>
            </a:r>
            <a:r>
              <a:rPr lang="en-US" sz="9600" b="1" u="sng" dirty="0">
                <a:solidFill>
                  <a:srgbClr val="FF0000"/>
                </a:solidFill>
                <a:effectLst>
                  <a:outerShdw blurRad="38100" dist="38100" dir="2700000" algn="tl">
                    <a:srgbClr val="000000">
                      <a:alpha val="43137"/>
                    </a:srgbClr>
                  </a:outerShdw>
                </a:effectLst>
                <a:latin typeface="Monotype Corsiva" panose="03010101010201010101" pitchFamily="66" charset="0"/>
              </a:rPr>
              <a:t>Forgiveness is Costly.</a:t>
            </a:r>
          </a:p>
          <a:p>
            <a:pPr marL="0" indent="0">
              <a:buNone/>
            </a:pPr>
            <a:endParaRPr lang="en-US" dirty="0"/>
          </a:p>
          <a:p>
            <a:pPr marL="0" indent="0">
              <a:buNone/>
            </a:pPr>
            <a:r>
              <a:rPr lang="en-US" sz="4000" b="1" u="sng" dirty="0">
                <a:solidFill>
                  <a:srgbClr val="FF0000"/>
                </a:solidFill>
                <a:effectLst>
                  <a:outerShdw blurRad="38100" dist="38100" dir="2700000" algn="tl">
                    <a:srgbClr val="000000">
                      <a:alpha val="43137"/>
                    </a:srgbClr>
                  </a:outerShdw>
                </a:effectLst>
              </a:rPr>
              <a:t>But I tell you who hear me: Love your enemies, do good to those who hate you, bless those who curse you, pray for those who mistreat you. If someone strikes you on one cheek, turn to him the other also. If someone takes your cloak, do not stop him from taking your tunic. </a:t>
            </a:r>
            <a:r>
              <a:rPr lang="en-US" sz="4000" b="1" dirty="0">
                <a:effectLst>
                  <a:outerShdw blurRad="38100" dist="38100" dir="2700000" algn="tl">
                    <a:srgbClr val="000000">
                      <a:alpha val="43137"/>
                    </a:srgbClr>
                  </a:outerShdw>
                </a:effectLst>
              </a:rPr>
              <a:t>Give to everyone who asks you, and if anyone takes what belongs to you, do not demand it back. Do to others as you would have them do to you. (Luke 6:27-31, NIV)</a:t>
            </a:r>
          </a:p>
        </p:txBody>
      </p:sp>
    </p:spTree>
    <p:extLst>
      <p:ext uri="{BB962C8B-B14F-4D97-AF65-F5344CB8AC3E}">
        <p14:creationId xmlns:p14="http://schemas.microsoft.com/office/powerpoint/2010/main" val="200345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356461"/>
            <a:ext cx="12192000" cy="6199322"/>
          </a:xfrm>
          <a:solidFill>
            <a:schemeClr val="bg1">
              <a:alpha val="53000"/>
            </a:schemeClr>
          </a:solidFill>
        </p:spPr>
        <p:txBody>
          <a:bodyPr/>
          <a:lstStyle/>
          <a:p>
            <a:endParaRPr lang="en-US" dirty="0"/>
          </a:p>
          <a:p>
            <a:r>
              <a:rPr lang="en-US" sz="4800" b="1" dirty="0">
                <a:effectLst>
                  <a:outerShdw blurRad="38100" dist="38100" dir="2700000" algn="tl">
                    <a:srgbClr val="000000">
                      <a:alpha val="43137"/>
                    </a:srgbClr>
                  </a:outerShdw>
                </a:effectLst>
              </a:rPr>
              <a:t>Forgiveness is for our own growth and happiness. When we hold on to hurt, pain, resentment, and anger it harms us far more than it harms the offender.</a:t>
            </a:r>
          </a:p>
          <a:p>
            <a:r>
              <a:rPr lang="en-US" sz="4800" b="1" dirty="0">
                <a:effectLst>
                  <a:outerShdw blurRad="38100" dist="38100" dir="2700000" algn="tl">
                    <a:srgbClr val="000000">
                      <a:alpha val="43137"/>
                    </a:srgbClr>
                  </a:outerShdw>
                </a:effectLst>
              </a:rPr>
              <a:t>When the pain of holding on to the wrongdoing in the past continues to follow you into the future, you have a choice. Be bitter or Be better.</a:t>
            </a:r>
          </a:p>
        </p:txBody>
      </p:sp>
    </p:spTree>
    <p:extLst>
      <p:ext uri="{BB962C8B-B14F-4D97-AF65-F5344CB8AC3E}">
        <p14:creationId xmlns:p14="http://schemas.microsoft.com/office/powerpoint/2010/main" val="39806201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0" y="1"/>
            <a:ext cx="12192000" cy="2619214"/>
          </a:xfrm>
          <a:solidFill>
            <a:schemeClr val="bg1">
              <a:alpha val="54000"/>
            </a:schemeClr>
          </a:solidFill>
        </p:spPr>
        <p:txBody>
          <a:bodyPr>
            <a:normAutofit fontScale="90000"/>
          </a:bodyPr>
          <a:lstStyle/>
          <a:p>
            <a:pPr algn="ctr"/>
            <a:r>
              <a:rPr lang="en-US" sz="6700" b="1" dirty="0">
                <a:effectLst>
                  <a:outerShdw blurRad="38100" dist="38100" dir="2700000" algn="tl">
                    <a:srgbClr val="000000">
                      <a:alpha val="43137"/>
                    </a:srgbClr>
                  </a:outerShdw>
                </a:effectLst>
                <a:latin typeface="Monotype Corsiva" panose="03010101010201010101" pitchFamily="66" charset="0"/>
              </a:rPr>
              <a:t>II. The Doctrine of </a:t>
            </a:r>
            <a:br>
              <a:rPr lang="en-US" sz="8800" b="1" dirty="0">
                <a:effectLst>
                  <a:outerShdw blurRad="38100" dist="38100" dir="2700000" algn="tl">
                    <a:srgbClr val="000000">
                      <a:alpha val="43137"/>
                    </a:srgbClr>
                  </a:outerShdw>
                </a:effectLst>
                <a:latin typeface="Monotype Corsiva" panose="03010101010201010101" pitchFamily="66" charset="0"/>
              </a:rPr>
            </a:br>
            <a:r>
              <a:rPr lang="en-US" sz="12800" b="1" dirty="0">
                <a:solidFill>
                  <a:srgbClr val="FF0000"/>
                </a:solidFill>
                <a:effectLst>
                  <a:outerShdw blurRad="38100" dist="38100" dir="2700000" algn="tl">
                    <a:srgbClr val="000000">
                      <a:alpha val="43137"/>
                    </a:srgbClr>
                  </a:outerShdw>
                </a:effectLst>
                <a:latin typeface="Monotype Corsiva" panose="03010101010201010101" pitchFamily="66" charset="0"/>
              </a:rPr>
              <a:t>Imputation</a:t>
            </a:r>
            <a:endParaRPr lang="en-US" sz="8800" b="1" dirty="0">
              <a:solidFill>
                <a:srgbClr val="FF0000"/>
              </a:solidFill>
              <a:effectLst>
                <a:outerShdw blurRad="38100" dist="38100" dir="2700000" algn="tl">
                  <a:srgbClr val="000000">
                    <a:alpha val="43137"/>
                  </a:srgbClr>
                </a:outerShdw>
              </a:effectLst>
              <a:latin typeface="Monotype Corsiva" panose="03010101010201010101" pitchFamily="66" charset="0"/>
            </a:endParaRPr>
          </a:p>
        </p:txBody>
      </p:sp>
      <p:sp>
        <p:nvSpPr>
          <p:cNvPr id="3" name="Content Placeholder 2"/>
          <p:cNvSpPr>
            <a:spLocks noGrp="1"/>
          </p:cNvSpPr>
          <p:nvPr>
            <p:ph idx="1"/>
          </p:nvPr>
        </p:nvSpPr>
        <p:spPr>
          <a:xfrm>
            <a:off x="185979" y="2820692"/>
            <a:ext cx="11763213" cy="4037307"/>
          </a:xfrm>
          <a:solidFill>
            <a:schemeClr val="bg1">
              <a:alpha val="61000"/>
            </a:schemeClr>
          </a:solidFill>
        </p:spPr>
        <p:txBody>
          <a:bodyPr>
            <a:normAutofit fontScale="85000" lnSpcReduction="20000"/>
          </a:bodyPr>
          <a:lstStyle/>
          <a:p>
            <a:pPr marL="0" indent="0">
              <a:buNone/>
            </a:pPr>
            <a:endParaRPr lang="en-US" dirty="0"/>
          </a:p>
          <a:p>
            <a:pPr marL="0" indent="0">
              <a:buNone/>
            </a:pPr>
            <a:r>
              <a:rPr lang="en-US" sz="4300" b="1" dirty="0">
                <a:effectLst>
                  <a:outerShdw blurRad="38100" dist="38100" dir="2700000" algn="tl">
                    <a:srgbClr val="000000">
                      <a:alpha val="43137"/>
                    </a:srgbClr>
                  </a:outerShdw>
                </a:effectLst>
              </a:rPr>
              <a:t>Philemon 1:17-18</a:t>
            </a:r>
          </a:p>
          <a:p>
            <a:pPr marL="0" indent="0">
              <a:buNone/>
            </a:pPr>
            <a:endParaRPr lang="en-US" dirty="0"/>
          </a:p>
          <a:p>
            <a:pPr marL="0" indent="0">
              <a:buNone/>
            </a:pPr>
            <a:r>
              <a:rPr lang="en-US" sz="4600" b="1" dirty="0">
                <a:effectLst>
                  <a:outerShdw blurRad="38100" dist="38100" dir="2700000" algn="tl">
                    <a:srgbClr val="000000">
                      <a:alpha val="43137"/>
                    </a:srgbClr>
                  </a:outerShdw>
                </a:effectLst>
              </a:rPr>
              <a:t>17 If then you count me as a partner, receive him as you would me. 18 But if he has wronged you or owes anything, put that on my account. </a:t>
            </a:r>
          </a:p>
          <a:p>
            <a:pPr marL="0" indent="0">
              <a:buNone/>
            </a:pPr>
            <a:r>
              <a:rPr lang="en-US" sz="4600" b="1" dirty="0">
                <a:effectLst>
                  <a:outerShdw blurRad="38100" dist="38100" dir="2700000" algn="tl">
                    <a:srgbClr val="000000">
                      <a:alpha val="43137"/>
                    </a:srgbClr>
                  </a:outerShdw>
                </a:effectLst>
              </a:rPr>
              <a:t>19 I, Paul, am writing with my own hand. I will repay—not to mention to you that you owe me even your own self besides.</a:t>
            </a:r>
          </a:p>
        </p:txBody>
      </p:sp>
    </p:spTree>
    <p:extLst>
      <p:ext uri="{BB962C8B-B14F-4D97-AF65-F5344CB8AC3E}">
        <p14:creationId xmlns:p14="http://schemas.microsoft.com/office/powerpoint/2010/main" val="626478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210089" cy="6858000"/>
          </a:xfrm>
          <a:prstGeom prst="rect">
            <a:avLst/>
          </a:prstGeom>
        </p:spPr>
      </p:pic>
      <p:sp>
        <p:nvSpPr>
          <p:cNvPr id="3" name="Content Placeholder 2"/>
          <p:cNvSpPr>
            <a:spLocks noGrp="1"/>
          </p:cNvSpPr>
          <p:nvPr>
            <p:ph idx="1"/>
          </p:nvPr>
        </p:nvSpPr>
        <p:spPr>
          <a:xfrm>
            <a:off x="0" y="1747837"/>
            <a:ext cx="12192000" cy="3025641"/>
          </a:xfrm>
          <a:solidFill>
            <a:schemeClr val="bg1">
              <a:alpha val="51000"/>
            </a:schemeClr>
          </a:solidFill>
        </p:spPr>
        <p:txBody>
          <a:bodyPr>
            <a:noAutofit/>
          </a:bodyPr>
          <a:lstStyle/>
          <a:p>
            <a:pPr marL="0" indent="0" algn="ctr">
              <a:buNone/>
            </a:pPr>
            <a:r>
              <a:rPr lang="en-US" sz="7200" b="1" dirty="0">
                <a:effectLst>
                  <a:outerShdw blurRad="38100" dist="38100" dir="2700000" algn="tl">
                    <a:srgbClr val="000000">
                      <a:alpha val="43137"/>
                    </a:srgbClr>
                  </a:outerShdw>
                </a:effectLst>
              </a:rPr>
              <a:t>Jesus Christ died on the Cross. He took our sin and paid our debt by His own blood.</a:t>
            </a:r>
          </a:p>
        </p:txBody>
      </p:sp>
    </p:spTree>
    <p:extLst>
      <p:ext uri="{BB962C8B-B14F-4D97-AF65-F5344CB8AC3E}">
        <p14:creationId xmlns:p14="http://schemas.microsoft.com/office/powerpoint/2010/main" val="1916101404"/>
      </p:ext>
    </p:extLst>
  </p:cSld>
  <p:clrMapOvr>
    <a:masterClrMapping/>
  </p:clrMapOvr>
  <p:transition spd="slow">
    <p:comb/>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0963"/>
            <a:ext cx="12192000" cy="6938963"/>
          </a:xfrm>
          <a:prstGeom prst="rect">
            <a:avLst/>
          </a:prstGeom>
        </p:spPr>
      </p:pic>
      <p:sp>
        <p:nvSpPr>
          <p:cNvPr id="3" name="Content Placeholder 2"/>
          <p:cNvSpPr>
            <a:spLocks noGrp="1"/>
          </p:cNvSpPr>
          <p:nvPr>
            <p:ph idx="1"/>
          </p:nvPr>
        </p:nvSpPr>
        <p:spPr>
          <a:xfrm>
            <a:off x="0" y="836908"/>
            <a:ext cx="12192000" cy="5340055"/>
          </a:xfrm>
          <a:solidFill>
            <a:schemeClr val="bg1">
              <a:alpha val="50000"/>
            </a:schemeClr>
          </a:solidFill>
        </p:spPr>
        <p:txBody>
          <a:bodyPr>
            <a:normAutofit lnSpcReduction="10000"/>
          </a:bodyPr>
          <a:lstStyle/>
          <a:p>
            <a:endParaRPr lang="en-US" dirty="0"/>
          </a:p>
          <a:p>
            <a:pPr marL="0" indent="0" algn="ctr">
              <a:buNone/>
            </a:pPr>
            <a:r>
              <a:rPr lang="en-US" sz="4800" b="1" dirty="0">
                <a:effectLst>
                  <a:outerShdw blurRad="38100" dist="38100" dir="2700000" algn="tl">
                    <a:srgbClr val="000000">
                      <a:alpha val="43137"/>
                    </a:srgbClr>
                  </a:outerShdw>
                </a:effectLst>
              </a:rPr>
              <a:t>2 Corinthians 5:21 New King James Version </a:t>
            </a:r>
          </a:p>
          <a:p>
            <a:endParaRPr lang="en-US" sz="4000" b="1" dirty="0">
              <a:effectLst>
                <a:outerShdw blurRad="38100" dist="38100" dir="2700000" algn="tl">
                  <a:srgbClr val="000000">
                    <a:alpha val="43137"/>
                  </a:srgbClr>
                </a:outerShdw>
              </a:effectLst>
            </a:endParaRPr>
          </a:p>
          <a:p>
            <a:pPr marL="0" indent="0" algn="ctr">
              <a:buNone/>
            </a:pPr>
            <a:r>
              <a:rPr lang="en-US" sz="6600" b="1" dirty="0">
                <a:effectLst>
                  <a:outerShdw blurRad="38100" dist="38100" dir="2700000" algn="tl">
                    <a:srgbClr val="000000">
                      <a:alpha val="43137"/>
                    </a:srgbClr>
                  </a:outerShdw>
                </a:effectLst>
              </a:rPr>
              <a:t>21 For He made Him who knew </a:t>
            </a:r>
          </a:p>
          <a:p>
            <a:pPr marL="0" indent="0" algn="ctr">
              <a:buNone/>
            </a:pPr>
            <a:r>
              <a:rPr lang="en-US" sz="6600" b="1" u="sng" dirty="0">
                <a:solidFill>
                  <a:srgbClr val="FF0000"/>
                </a:solidFill>
                <a:effectLst>
                  <a:outerShdw blurRad="38100" dist="38100" dir="2700000" algn="tl">
                    <a:srgbClr val="000000">
                      <a:alpha val="43137"/>
                    </a:srgbClr>
                  </a:outerShdw>
                </a:effectLst>
              </a:rPr>
              <a:t>no sin </a:t>
            </a:r>
            <a:r>
              <a:rPr lang="en-US" sz="6600" b="1" dirty="0">
                <a:effectLst>
                  <a:outerShdw blurRad="38100" dist="38100" dir="2700000" algn="tl">
                    <a:srgbClr val="000000">
                      <a:alpha val="43137"/>
                    </a:srgbClr>
                  </a:outerShdw>
                </a:effectLst>
              </a:rPr>
              <a:t>to be sin for us, that we might become the righteousness of God in Him.</a:t>
            </a:r>
          </a:p>
        </p:txBody>
      </p:sp>
    </p:spTree>
    <p:extLst>
      <p:ext uri="{BB962C8B-B14F-4D97-AF65-F5344CB8AC3E}">
        <p14:creationId xmlns:p14="http://schemas.microsoft.com/office/powerpoint/2010/main" val="373795302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47840"/>
          </a:xfrm>
          <a:prstGeom prst="rect">
            <a:avLst/>
          </a:prstGeom>
        </p:spPr>
      </p:pic>
      <p:sp>
        <p:nvSpPr>
          <p:cNvPr id="3" name="Content Placeholder 2"/>
          <p:cNvSpPr>
            <a:spLocks noGrp="1"/>
          </p:cNvSpPr>
          <p:nvPr>
            <p:ph idx="1"/>
          </p:nvPr>
        </p:nvSpPr>
        <p:spPr>
          <a:xfrm>
            <a:off x="0" y="492770"/>
            <a:ext cx="12192000" cy="5970023"/>
          </a:xfrm>
          <a:solidFill>
            <a:schemeClr val="bg1">
              <a:alpha val="69000"/>
            </a:schemeClr>
          </a:solidFill>
        </p:spPr>
        <p:txBody>
          <a:bodyPr/>
          <a:lstStyle/>
          <a:p>
            <a:pPr marL="0" indent="0">
              <a:buNone/>
            </a:pPr>
            <a:r>
              <a:rPr lang="en-US" sz="4000" b="1" dirty="0">
                <a:solidFill>
                  <a:srgbClr val="FF0000"/>
                </a:solidFill>
                <a:effectLst>
                  <a:outerShdw blurRad="38100" dist="38100" dir="2700000" algn="tl">
                    <a:srgbClr val="000000">
                      <a:alpha val="43137"/>
                    </a:srgbClr>
                  </a:outerShdw>
                </a:effectLst>
              </a:rPr>
              <a:t>1 Peter 2:24 New King James Version (NKJV)</a:t>
            </a:r>
          </a:p>
          <a:p>
            <a:pPr marL="0" indent="0">
              <a:buNone/>
            </a:pPr>
            <a:r>
              <a:rPr lang="en-US" sz="4400" dirty="0"/>
              <a:t>24 who Himself bore our sins in His own body on the tree, that we, having died to sins, might live for righteousness—by whose stripes you were healed.</a:t>
            </a:r>
          </a:p>
          <a:p>
            <a:endParaRPr lang="en-US" dirty="0"/>
          </a:p>
          <a:p>
            <a:pPr marL="0" indent="0">
              <a:buNone/>
            </a:pPr>
            <a:r>
              <a:rPr lang="en-US" sz="4000" b="1" dirty="0">
                <a:solidFill>
                  <a:srgbClr val="FF0000"/>
                </a:solidFill>
                <a:effectLst>
                  <a:outerShdw blurRad="38100" dist="38100" dir="2700000" algn="tl">
                    <a:srgbClr val="000000">
                      <a:alpha val="43137"/>
                    </a:srgbClr>
                  </a:outerShdw>
                </a:effectLst>
              </a:rPr>
              <a:t>1 John 2:2 New King James Version (NKJV)</a:t>
            </a:r>
          </a:p>
          <a:p>
            <a:pPr marL="0" indent="0">
              <a:buNone/>
            </a:pPr>
            <a:r>
              <a:rPr lang="en-US" sz="4800" dirty="0"/>
              <a:t>2 And He Himself is the propitiation for our sins, and not for ours only but also for the whole world.</a:t>
            </a:r>
          </a:p>
        </p:txBody>
      </p:sp>
    </p:spTree>
    <p:extLst>
      <p:ext uri="{BB962C8B-B14F-4D97-AF65-F5344CB8AC3E}">
        <p14:creationId xmlns:p14="http://schemas.microsoft.com/office/powerpoint/2010/main" val="193921316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1" y="365126"/>
            <a:ext cx="12191999" cy="1634156"/>
          </a:xfrm>
          <a:solidFill>
            <a:schemeClr val="bg1"/>
          </a:solidFill>
        </p:spPr>
        <p:txBody>
          <a:bodyPr>
            <a:normAutofit fontScale="90000"/>
          </a:bodyPr>
          <a:lstStyle/>
          <a:p>
            <a:pPr algn="ctr"/>
            <a:r>
              <a:rPr lang="en-US" sz="6000" b="1" dirty="0">
                <a:effectLst>
                  <a:outerShdw blurRad="38100" dist="38100" dir="2700000" algn="tl">
                    <a:srgbClr val="000000">
                      <a:alpha val="43137"/>
                    </a:srgbClr>
                  </a:outerShdw>
                </a:effectLst>
                <a:latin typeface="Lucida Calligraphy" panose="03010101010101010101" pitchFamily="66" charset="0"/>
              </a:rPr>
              <a:t>III. Realize your </a:t>
            </a:r>
            <a:r>
              <a:rPr lang="en-US" sz="7300" b="1" dirty="0">
                <a:solidFill>
                  <a:srgbClr val="FF0000"/>
                </a:solidFill>
                <a:effectLst>
                  <a:outerShdw blurRad="38100" dist="38100" dir="2700000" algn="tl">
                    <a:srgbClr val="000000">
                      <a:alpha val="43137"/>
                    </a:srgbClr>
                  </a:outerShdw>
                </a:effectLst>
                <a:latin typeface="Lucida Calligraphy" panose="03010101010101010101" pitchFamily="66" charset="0"/>
              </a:rPr>
              <a:t>Helplessness.</a:t>
            </a:r>
            <a:endParaRPr lang="en-US" sz="6000" b="1" dirty="0">
              <a:solidFill>
                <a:srgbClr val="FF0000"/>
              </a:solidFill>
              <a:effectLst>
                <a:outerShdw blurRad="38100" dist="38100" dir="2700000" algn="tl">
                  <a:srgbClr val="000000">
                    <a:alpha val="43137"/>
                  </a:srgbClr>
                </a:outerShdw>
              </a:effectLst>
              <a:latin typeface="Lucida Calligraphy" panose="03010101010101010101" pitchFamily="66" charset="0"/>
            </a:endParaRPr>
          </a:p>
        </p:txBody>
      </p:sp>
      <p:sp>
        <p:nvSpPr>
          <p:cNvPr id="3" name="Content Placeholder 2"/>
          <p:cNvSpPr>
            <a:spLocks noGrp="1"/>
          </p:cNvSpPr>
          <p:nvPr>
            <p:ph idx="1"/>
          </p:nvPr>
        </p:nvSpPr>
        <p:spPr>
          <a:xfrm>
            <a:off x="0" y="2469092"/>
            <a:ext cx="12192000" cy="4023782"/>
          </a:xfrm>
          <a:solidFill>
            <a:schemeClr val="bg1">
              <a:alpha val="59000"/>
            </a:schemeClr>
          </a:solidFill>
        </p:spPr>
        <p:txBody>
          <a:bodyPr>
            <a:normAutofit fontScale="55000" lnSpcReduction="20000"/>
          </a:bodyPr>
          <a:lstStyle/>
          <a:p>
            <a:pPr marL="0" indent="0">
              <a:buNone/>
            </a:pPr>
            <a:r>
              <a:rPr lang="en-US" sz="8700" b="1" dirty="0">
                <a:effectLst>
                  <a:outerShdw blurRad="38100" dist="38100" dir="2700000" algn="tl">
                    <a:srgbClr val="000000">
                      <a:alpha val="43137"/>
                    </a:srgbClr>
                  </a:outerShdw>
                </a:effectLst>
              </a:rPr>
              <a:t>A. first, that </a:t>
            </a:r>
            <a:r>
              <a:rPr lang="en-US" sz="8700" b="1" u="sng" dirty="0">
                <a:effectLst>
                  <a:outerShdw blurRad="38100" dist="38100" dir="2700000" algn="tl">
                    <a:srgbClr val="000000">
                      <a:alpha val="43137"/>
                    </a:srgbClr>
                  </a:outerShdw>
                </a:effectLst>
              </a:rPr>
              <a:t>we need a Savior</a:t>
            </a:r>
            <a:r>
              <a:rPr lang="en-US" sz="8700" b="1" dirty="0">
                <a:effectLst>
                  <a:outerShdw blurRad="38100" dist="38100" dir="2700000" algn="tl">
                    <a:srgbClr val="000000">
                      <a:alpha val="43137"/>
                    </a:srgbClr>
                  </a:outerShdw>
                </a:effectLst>
              </a:rPr>
              <a:t>. That we couldn’t save ourselves. ONLY BY HIS GRACE!</a:t>
            </a:r>
          </a:p>
          <a:p>
            <a:pPr marL="0" indent="0">
              <a:buNone/>
            </a:pPr>
            <a:r>
              <a:rPr lang="en-US" sz="8700" b="1" dirty="0">
                <a:effectLst>
                  <a:outerShdw blurRad="38100" dist="38100" dir="2700000" algn="tl">
                    <a:srgbClr val="000000">
                      <a:alpha val="43137"/>
                    </a:srgbClr>
                  </a:outerShdw>
                </a:effectLst>
              </a:rPr>
              <a:t>B. second, is our good works is a filthy rugs in the eyes of God. </a:t>
            </a:r>
          </a:p>
          <a:p>
            <a:pPr marL="0" indent="0">
              <a:buNone/>
            </a:pPr>
            <a:r>
              <a:rPr lang="en-US" sz="8700" b="1" dirty="0">
                <a:effectLst>
                  <a:outerShdw blurRad="38100" dist="38100" dir="2700000" algn="tl">
                    <a:srgbClr val="000000">
                      <a:alpha val="43137"/>
                    </a:srgbClr>
                  </a:outerShdw>
                </a:effectLst>
              </a:rPr>
              <a:t>C. third, Apart from Him, we cannot do anything. (Life is meaningless)</a:t>
            </a:r>
          </a:p>
          <a:p>
            <a:pPr marL="0" indent="0">
              <a:buNone/>
            </a:pPr>
            <a:r>
              <a:rPr lang="en-US" sz="7300" b="1" dirty="0"/>
              <a:t>    </a:t>
            </a:r>
            <a:endParaRPr lang="en-US" b="1" dirty="0"/>
          </a:p>
        </p:txBody>
      </p:sp>
    </p:spTree>
    <p:extLst>
      <p:ext uri="{BB962C8B-B14F-4D97-AF65-F5344CB8AC3E}">
        <p14:creationId xmlns:p14="http://schemas.microsoft.com/office/powerpoint/2010/main" val="262647539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8200" y="0"/>
            <a:ext cx="10515600" cy="1325563"/>
          </a:xfrm>
          <a:solidFill>
            <a:schemeClr val="bg1">
              <a:alpha val="60000"/>
            </a:schemeClr>
          </a:solidFill>
        </p:spPr>
        <p:txBody>
          <a:bodyPr>
            <a:normAutofit/>
          </a:bodyPr>
          <a:lstStyle/>
          <a:p>
            <a:pPr algn="ctr"/>
            <a:r>
              <a:rPr lang="en-US" sz="7200" dirty="0">
                <a:effectLst>
                  <a:outerShdw blurRad="38100" dist="38100" dir="2700000" algn="tl">
                    <a:srgbClr val="000000">
                      <a:alpha val="43137"/>
                    </a:srgbClr>
                  </a:outerShdw>
                </a:effectLst>
                <a:latin typeface="Monotype Corsiva" panose="03010101010201010101" pitchFamily="66" charset="0"/>
              </a:rPr>
              <a:t>CONCLUSION:</a:t>
            </a:r>
          </a:p>
        </p:txBody>
      </p:sp>
      <p:sp>
        <p:nvSpPr>
          <p:cNvPr id="3" name="Content Placeholder 2"/>
          <p:cNvSpPr>
            <a:spLocks noGrp="1"/>
          </p:cNvSpPr>
          <p:nvPr>
            <p:ph idx="1"/>
          </p:nvPr>
        </p:nvSpPr>
        <p:spPr>
          <a:xfrm>
            <a:off x="0" y="1472340"/>
            <a:ext cx="12192000" cy="5385660"/>
          </a:xfrm>
          <a:solidFill>
            <a:schemeClr val="bg1">
              <a:alpha val="85000"/>
            </a:schemeClr>
          </a:solidFill>
        </p:spPr>
        <p:txBody>
          <a:bodyPr>
            <a:normAutofit fontScale="77500" lnSpcReduction="20000"/>
          </a:bodyPr>
          <a:lstStyle/>
          <a:p>
            <a:pPr marL="514350" indent="-514350">
              <a:buAutoNum type="arabicPeriod"/>
            </a:pPr>
            <a:r>
              <a:rPr lang="en-US" sz="6200" b="1" u="sng" dirty="0">
                <a:solidFill>
                  <a:srgbClr val="FF0000"/>
                </a:solidFill>
                <a:effectLst>
                  <a:outerShdw blurRad="38100" dist="38100" dir="2700000" algn="tl">
                    <a:srgbClr val="000000">
                      <a:alpha val="43137"/>
                    </a:srgbClr>
                  </a:outerShdw>
                </a:effectLst>
                <a:latin typeface="Monotype Corsiva" panose="03010101010201010101" pitchFamily="66" charset="0"/>
              </a:rPr>
              <a:t>Love and Forgive one another.</a:t>
            </a:r>
          </a:p>
          <a:p>
            <a:pPr marL="0" indent="0">
              <a:buNone/>
            </a:pPr>
            <a:r>
              <a:rPr lang="en-US" sz="4300" b="1" dirty="0"/>
              <a:t>A. Let go and Let GOD. If you don’t it will destroy you, the worst it will kill you.</a:t>
            </a:r>
            <a:endParaRPr lang="en-US" sz="3900" b="1" dirty="0"/>
          </a:p>
          <a:p>
            <a:pPr marL="0" indent="0">
              <a:buNone/>
            </a:pPr>
            <a:r>
              <a:rPr lang="en-US" sz="4300" b="1" dirty="0"/>
              <a:t>B. If we do not forgive there will be division, hurt, grudges and bitterness.</a:t>
            </a:r>
          </a:p>
          <a:p>
            <a:pPr marL="0" indent="0">
              <a:buNone/>
            </a:pPr>
            <a:endParaRPr lang="en-US" dirty="0">
              <a:solidFill>
                <a:srgbClr val="FF0000"/>
              </a:solidFill>
            </a:endParaRPr>
          </a:p>
          <a:p>
            <a:pPr marL="514350" indent="-514350">
              <a:buAutoNum type="arabicPeriod" startAt="2"/>
            </a:pPr>
            <a:r>
              <a:rPr lang="en-US" sz="6200" b="1" u="sng" dirty="0">
                <a:solidFill>
                  <a:srgbClr val="FF0000"/>
                </a:solidFill>
                <a:effectLst>
                  <a:outerShdw blurRad="38100" dist="38100" dir="2700000" algn="tl">
                    <a:srgbClr val="000000">
                      <a:alpha val="43137"/>
                    </a:srgbClr>
                  </a:outerShdw>
                </a:effectLst>
                <a:latin typeface="Monotype Corsiva" panose="03010101010201010101" pitchFamily="66" charset="0"/>
              </a:rPr>
              <a:t>The Doctrine of Imputation.</a:t>
            </a:r>
          </a:p>
          <a:p>
            <a:pPr marL="0" indent="0">
              <a:buNone/>
            </a:pPr>
            <a:r>
              <a:rPr lang="en-US" sz="4000" b="1" dirty="0"/>
              <a:t>A. Remember what God did for us in Christ.</a:t>
            </a:r>
          </a:p>
          <a:p>
            <a:pPr marL="0" indent="0">
              <a:buNone/>
            </a:pPr>
            <a:r>
              <a:rPr lang="en-US" sz="4000" b="1" dirty="0"/>
              <a:t>B. Remember that Jesus Christ has paid our debt. He is the only way to </a:t>
            </a:r>
          </a:p>
          <a:p>
            <a:pPr marL="0" indent="0">
              <a:buNone/>
            </a:pPr>
            <a:r>
              <a:rPr lang="en-US" sz="4000" b="1" dirty="0"/>
              <a:t>God.</a:t>
            </a:r>
          </a:p>
          <a:p>
            <a:pPr marL="0" indent="0">
              <a:buNone/>
            </a:pPr>
            <a:r>
              <a:rPr lang="en-US" sz="4000" b="1" dirty="0"/>
              <a:t>       </a:t>
            </a:r>
            <a:endParaRPr lang="en-US" sz="3200" b="1" dirty="0"/>
          </a:p>
        </p:txBody>
      </p:sp>
    </p:spTree>
    <p:extLst>
      <p:ext uri="{BB962C8B-B14F-4D97-AF65-F5344CB8AC3E}">
        <p14:creationId xmlns:p14="http://schemas.microsoft.com/office/powerpoint/2010/main" val="58995295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1" y="1690688"/>
            <a:ext cx="12022666" cy="4320645"/>
          </a:xfrm>
          <a:solidFill>
            <a:schemeClr val="bg1"/>
          </a:solidFill>
        </p:spPr>
        <p:txBody>
          <a:bodyPr>
            <a:normAutofit/>
          </a:bodyPr>
          <a:lstStyle/>
          <a:p>
            <a:pPr marL="0" indent="0">
              <a:buNone/>
            </a:pPr>
            <a:r>
              <a:rPr lang="en-US" sz="5400" b="1" u="sng" dirty="0">
                <a:solidFill>
                  <a:srgbClr val="FF0000"/>
                </a:solidFill>
                <a:effectLst>
                  <a:outerShdw blurRad="38100" dist="38100" dir="2700000" algn="tl">
                    <a:srgbClr val="000000">
                      <a:alpha val="43137"/>
                    </a:srgbClr>
                  </a:outerShdw>
                </a:effectLst>
                <a:latin typeface="Monotype Corsiva" panose="03010101010201010101" pitchFamily="66" charset="0"/>
              </a:rPr>
              <a:t>3. Realize your HELPLESSNESS.</a:t>
            </a:r>
          </a:p>
          <a:p>
            <a:pPr marL="914400" indent="-914400">
              <a:buAutoNum type="alphaUcPeriod"/>
            </a:pPr>
            <a:r>
              <a:rPr lang="en-US" sz="4800" b="1" dirty="0">
                <a:effectLst>
                  <a:outerShdw blurRad="38100" dist="38100" dir="2700000" algn="tl">
                    <a:srgbClr val="000000">
                      <a:alpha val="43137"/>
                    </a:srgbClr>
                  </a:outerShdw>
                </a:effectLst>
              </a:rPr>
              <a:t>GOD without man is GOD, but man without GOD  is nothing.</a:t>
            </a:r>
          </a:p>
          <a:p>
            <a:pPr marL="914400" indent="-914400">
              <a:buAutoNum type="alphaUcPeriod"/>
            </a:pPr>
            <a:r>
              <a:rPr lang="en-US" sz="4800" b="1" dirty="0">
                <a:effectLst>
                  <a:outerShdw blurRad="38100" dist="38100" dir="2700000" algn="tl">
                    <a:srgbClr val="000000">
                      <a:alpha val="43137"/>
                    </a:srgbClr>
                  </a:outerShdw>
                </a:effectLst>
              </a:rPr>
              <a:t>We need GOD every moment of our lives.</a:t>
            </a:r>
          </a:p>
          <a:p>
            <a:pPr marL="0" indent="0">
              <a:buNone/>
            </a:pPr>
            <a:endParaRPr lang="en-US"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533702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TotalTime>
  <Words>1204</Words>
  <Application>Microsoft Office PowerPoint</Application>
  <PresentationFormat>Widescreen</PresentationFormat>
  <Paragraphs>82</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Calibri Light</vt:lpstr>
      <vt:lpstr>Lucida Calligraphy</vt:lpstr>
      <vt:lpstr>Monotype Corsiva</vt:lpstr>
      <vt:lpstr>Office Theme</vt:lpstr>
      <vt:lpstr>For Love’s Sake Philemon 1:1-22</vt:lpstr>
      <vt:lpstr>PowerPoint Presentation</vt:lpstr>
      <vt:lpstr>PowerPoint Presentation</vt:lpstr>
      <vt:lpstr>PowerPoint Presentation</vt:lpstr>
      <vt:lpstr>PowerPoint Presentation</vt:lpstr>
      <vt:lpstr>PowerPoint Presentation</vt:lpstr>
      <vt:lpstr>I. LOVE and FORGIVENESS. v.8-9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The Doctrine of  Imputation</vt:lpstr>
      <vt:lpstr>PowerPoint Presentation</vt:lpstr>
      <vt:lpstr>PowerPoint Presentation</vt:lpstr>
      <vt:lpstr>PowerPoint Presentation</vt:lpstr>
      <vt:lpstr>III. Realize your Helplessness.</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Jojo</dc:creator>
  <cp:lastModifiedBy>aldrin p. velasco</cp:lastModifiedBy>
  <cp:revision>28</cp:revision>
  <dcterms:created xsi:type="dcterms:W3CDTF">2018-02-08T17:21:25Z</dcterms:created>
  <dcterms:modified xsi:type="dcterms:W3CDTF">2025-02-09T18:11:25Z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2025-02-09T17:52:37Z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5bba6f09-88d2-46d2-8d47-50a8aea8b07c</vt:lpwstr>
  </property>
  <property fmtid="{D5CDD505-2E9C-101B-9397-08002B2CF9AE}" pid="7" name="MSIP_Label_defa4170-0d19-0005-0004-bc88714345d2_ActionId">
    <vt:lpwstr>4965b908-536f-469e-96e1-b12a3908db7b</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